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4" r:id="rId3"/>
    <p:sldMasterId id="2147483701" r:id="rId4"/>
    <p:sldMasterId id="2147483706" r:id="rId5"/>
  </p:sldMasterIdLst>
  <p:notesMasterIdLst>
    <p:notesMasterId r:id="rId16"/>
  </p:notesMasterIdLst>
  <p:sldIdLst>
    <p:sldId id="5078" r:id="rId6"/>
    <p:sldId id="287" r:id="rId7"/>
    <p:sldId id="5049" r:id="rId8"/>
    <p:sldId id="5047" r:id="rId9"/>
    <p:sldId id="5079" r:id="rId10"/>
    <p:sldId id="5053" r:id="rId11"/>
    <p:sldId id="2071" r:id="rId12"/>
    <p:sldId id="5081" r:id="rId13"/>
    <p:sldId id="508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230BA-1D78-4D4D-80B3-25CFF525150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DD111-6A3A-4E3E-917A-AD589A0F3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5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BB4A1-0A26-4061-AA12-10E4558741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1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4751-5E64-1E3C-EDFB-1FD781FA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B7FC7-6B19-CD3F-1D2C-05120416A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B7E5A-8473-759C-86B6-26620E52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18E2-2AD3-0A6E-4960-070B019F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60035-455E-6112-1887-CACC019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63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AB5E-4F43-B643-10BB-DFE563C6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0933-9DE4-D953-8F6C-F6009E706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1AF7-E700-C40A-BF46-5DC673B0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8799-E027-9735-E8BD-6523FEE9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662A-29AD-D3AB-1079-C3D00E3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20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C51EC-48C4-B3BB-9F88-84542311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5A60D-69F9-367C-DC95-016182FB2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CAA9B-EA64-F4CC-266A-E2FA57B2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A5B9-BC7C-E642-A256-9A2E8899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2FC31-8DED-2C30-C4D4-D40A1C1D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54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without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23E7E3-3F4C-AF40-B00B-129C58CCD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148503"/>
            <a:ext cx="12191999" cy="736935"/>
          </a:xfrm>
          <a:prstGeom prst="rect">
            <a:avLst/>
          </a:prstGeom>
        </p:spPr>
        <p:txBody>
          <a:bodyPr/>
          <a:lstStyle>
            <a:lvl1pPr algn="ctr">
              <a:defRPr sz="5333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169246"/>
            <a:ext cx="12191999" cy="754660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 i="0">
                <a:solidFill>
                  <a:srgbClr val="FFFFFF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Additional text goes here.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24955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© Integrated Decisions &amp; Systems, Inc. (IDeaS - A SAS COMPANY) – All Rights Reserved. All other trademarks are property of their respective owners.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3720056"/>
            <a:ext cx="12192000" cy="35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733" b="1" i="0" baseline="0" dirty="0">
                <a:solidFill>
                  <a:schemeClr val="bg1"/>
                </a:solidFill>
                <a:latin typeface="Verdana Regular" charset="0"/>
              </a:rPr>
              <a:t>info@ideas.com   |   </a:t>
            </a:r>
            <a:r>
              <a:rPr lang="en-US" sz="1733" b="1" i="0" baseline="0" dirty="0" err="1">
                <a:solidFill>
                  <a:schemeClr val="bg1"/>
                </a:solidFill>
                <a:latin typeface="Verdana Regular" charset="0"/>
              </a:rPr>
              <a:t>ideas.com</a:t>
            </a:r>
            <a:r>
              <a:rPr lang="en-US" sz="1733" b="1" i="0" baseline="0" dirty="0">
                <a:solidFill>
                  <a:schemeClr val="bg1"/>
                </a:solidFill>
                <a:latin typeface="Verdana Regular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AA188-9DF0-D848-9409-0373A389FB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12" y="5436945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0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71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83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4270906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401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1126057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2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6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B463-35E8-94CE-F7B6-400F52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E1B3-8356-3ED1-4B40-F4A6BDEB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7073-7ED6-4CD7-3C5A-F99DC9EB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E4DD-726A-A223-46C7-2DD34C99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272-4F87-6E03-BEDF-09D4ED63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68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590909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425534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630509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043701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39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272456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8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8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94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3F26-1089-4CE5-ECE3-5C45F3DF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2658E-8BD1-AA0E-166C-3BB259A70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E789D-5C9C-797E-DD18-9A97812B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5D9F-AB2F-9F80-1810-593E21EB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F659B-4C6C-A3CD-86FD-CDDAD911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63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1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87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42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22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6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70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1433168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900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7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05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6508-19BD-5F52-56CF-3E3BFE4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38BF-B4A8-CD39-2077-999C55B9F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DD43F-4583-9EAD-61BC-9EEF860FD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53CA4-39D8-5499-8CEE-ED89DDF2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0FB7-55B9-90EB-4F68-5F2ABA7F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FB47C-FA49-2BF1-AF37-37A6F3D3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661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671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3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furniture&#10;&#10;Description automatically generated">
            <a:extLst>
              <a:ext uri="{FF2B5EF4-FFF2-40B4-BE49-F238E27FC236}">
                <a16:creationId xmlns:a16="http://schemas.microsoft.com/office/drawing/2014/main" id="{35AFB4D2-000F-3849-BF85-5D3102ECF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31418D0-4707-EE40-B0F0-CCE32574A3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93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6036D89D-0BD8-374F-9E58-5C614D2DB0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1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E85915D0-35E6-064C-846F-C76AC7C9E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6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F8FC6F7E-C20E-2142-8E43-EDED537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52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4466A55B-E8FB-684F-A1C6-8C6177075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3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1"/>
            <a:ext cx="12192001" cy="48403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PERSONALIZED CLIENT PHOTO HERE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5DB21-58F6-584D-85D5-10E96FC24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22" t="15851" r="4854" b="23846"/>
          <a:stretch/>
        </p:blipFill>
        <p:spPr>
          <a:xfrm>
            <a:off x="-19201" y="3618370"/>
            <a:ext cx="12211201" cy="32396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9C05A8-E11A-495B-8CE5-B56992712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3"/>
            <a:ext cx="9758688" cy="651233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Title Text – 40pt Rockwell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54A84-F9B1-446C-AEDC-72DBDBF16C52}"/>
              </a:ext>
            </a:extLst>
          </p:cNvPr>
          <p:cNvCxnSpPr/>
          <p:nvPr userDrawn="1"/>
        </p:nvCxnSpPr>
        <p:spPr>
          <a:xfrm>
            <a:off x="10145486" y="5949388"/>
            <a:ext cx="0" cy="523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A1E33-F526-43FF-9B62-2B9A9E4CC6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1000" y="5833004"/>
            <a:ext cx="1862667" cy="769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 CLIENT</a:t>
            </a:r>
          </a:p>
          <a:p>
            <a:r>
              <a:rPr lang="en-US" dirty="0"/>
              <a:t>LOGO HERE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EBBA1DA-5152-ED4C-BDED-C8407933E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EC4C8BD-CF22-A34E-9E22-735FB35AA9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7AE14F4-27E5-F649-AC02-5AA821C808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EF9423-7DBE-A546-B206-4C91E9AF7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4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E2B6-0629-27DA-90BE-70035D67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0CC3C-A09E-0284-309F-1A1125821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6A6A8-D63F-E982-28FA-4A0DD9581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FBDC2-6566-1D1C-3AD1-0B7100E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9F055-CACB-2D77-EDC4-1A6772BE4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0E078-8FF6-A961-A049-EBAD6196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94999-C4B4-7B5B-28A9-BF434403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F1824-8873-C4BD-B53C-1882C7CE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906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lient - Personalized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4B9F68-53C8-4DA5-BF4A-D560C69CF7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PERSONALIZED CLIENT PHOTO HERE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789" y="5698179"/>
            <a:ext cx="8296212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Client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91FC21-B09E-4A61-86C0-1D152DA75C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979677" y="5395566"/>
            <a:ext cx="2046801" cy="12656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CLIENT </a:t>
            </a:r>
          </a:p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1600278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lient - Personalized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65017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5B1C5-865C-42EF-9AFD-E2289D599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8863" y="-1"/>
            <a:ext cx="4133204" cy="4729083"/>
          </a:xfrm>
          <a:prstGeom prst="rect">
            <a:avLst/>
          </a:prstGeom>
        </p:spPr>
        <p:txBody>
          <a:bodyPr tIns="27432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4AF68-A5DA-E84B-99C7-831B59D2D07B}"/>
              </a:ext>
            </a:extLst>
          </p:cNvPr>
          <p:cNvSpPr/>
          <p:nvPr userDrawn="1"/>
        </p:nvSpPr>
        <p:spPr>
          <a:xfrm>
            <a:off x="7465017" y="-1"/>
            <a:ext cx="80919" cy="47391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7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 -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body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01CA-20E4-634B-97CA-1D79A8C1BF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2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8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3051759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06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2497815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EFD-75D2-8C17-4F23-2A96F79D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38C7C-019E-2392-CAE3-26BC17AF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2A813-F254-AD6B-E0E6-0F7AC916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06D9D-E50C-D895-3987-530C3F0E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609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9443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636379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782134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745584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402767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2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996552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6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63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BA148-B537-5221-8D98-6D8975B1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F8636-F5E2-2A35-0DC1-A7F2096A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59C8-FB90-4449-53BE-7B9A7499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3724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2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5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3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928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2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7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2341987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6926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31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C0CA-D13A-0643-3FC3-93E060A8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0EBB-8A4D-7B36-3373-99F1DDE9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97DCE-EA7A-DF09-C4DE-3A3AF6C97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58ADC-03A1-19B4-5BE0-20ACDDE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9F546-39F2-681B-3D36-82C81326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AE01F-20AE-9BE5-7D63-02C55E5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2507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17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88004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2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351E-F677-0355-A248-2C5A43CC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D016D-230D-F97F-A223-58AE91CC9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343F2-0F09-1133-8040-8D7FA3930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4713-E54F-30C1-2BF2-660EE79B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5776A-0339-2D62-7E7A-5BFFCDB1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0E3B1-E3AC-184A-8890-8EEC19F2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1118D-CF9C-3D31-E6AC-2AEFFFC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AB31F-3342-2A38-C8E8-1B44B87DC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FBD6-7103-3919-1AF2-AF34F50B6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E56A-7BFC-4C83-810C-FDBB8EEF6AA8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5F59-D2F9-A17B-2A88-98B9A5443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E23D1-0EA9-03B2-866C-804281550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8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5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63DE2-7B45-4C4D-B469-EF458F2D60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9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C9073-81ED-E445-9553-DF1EE7BB6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Krishnaraj Thadesar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DCD0-4910-5F42-92CC-FC55F1CC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Associate Software Developer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B5AEB-29A5-7246-AC6C-6F2D4F87CF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September 2024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5CD59-65DC-DC49-A216-4F8533F6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Takeaways</a:t>
            </a:r>
          </a:p>
        </p:txBody>
      </p:sp>
    </p:spTree>
    <p:extLst>
      <p:ext uri="{BB962C8B-B14F-4D97-AF65-F5344CB8AC3E}">
        <p14:creationId xmlns:p14="http://schemas.microsoft.com/office/powerpoint/2010/main" val="102135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D403-AD3A-9F49-ACED-8F8B0F2A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3DF5B-AADB-466E-8944-1F87FD700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173" y="2149311"/>
            <a:ext cx="11296454" cy="11123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Continued gratitude to Mr. Arun Pratap Singh and Mr. </a:t>
            </a:r>
            <a:r>
              <a:rPr lang="en-US" dirty="0" err="1"/>
              <a:t>Harekishan</a:t>
            </a:r>
            <a:r>
              <a:rPr lang="en-US" dirty="0"/>
              <a:t> </a:t>
            </a:r>
            <a:r>
              <a:rPr lang="en-US" dirty="0" err="1"/>
              <a:t>Shivnani</a:t>
            </a:r>
            <a:r>
              <a:rPr lang="en-US" dirty="0"/>
              <a:t> for their over the clock availability for any and all help I need</a:t>
            </a:r>
          </a:p>
        </p:txBody>
      </p:sp>
    </p:spTree>
    <p:extLst>
      <p:ext uri="{BB962C8B-B14F-4D97-AF65-F5344CB8AC3E}">
        <p14:creationId xmlns:p14="http://schemas.microsoft.com/office/powerpoint/2010/main" val="13517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C1C1-3902-C946-8959-17C20FA7CE1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 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38C221-FF9D-C344-9E22-C4FEE402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96679"/>
              </p:ext>
            </p:extLst>
          </p:nvPr>
        </p:nvGraphicFramePr>
        <p:xfrm>
          <a:off x="527537" y="1088929"/>
          <a:ext cx="11063330" cy="4779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3330">
                  <a:extLst>
                    <a:ext uri="{9D8B030D-6E8A-4147-A177-3AD203B41FA5}">
                      <a16:colId xmlns:a16="http://schemas.microsoft.com/office/drawing/2014/main" val="947516102"/>
                    </a:ext>
                  </a:extLst>
                </a:gridCol>
              </a:tblGrid>
              <a:tr h="809678">
                <a:tc>
                  <a:txBody>
                    <a:bodyPr/>
                    <a:lstStyle/>
                    <a:p>
                      <a:pPr marL="460375" marR="0" lvl="0" indent="-4603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78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Project Details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10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Description of Core Work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22671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Software and Applications used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76334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Challenges Faced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1784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Takeaways and Learnings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75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E2A-63D6-444E-B410-2E3C5863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and my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9BEA0-E280-402A-A1D4-D8B841429619}"/>
              </a:ext>
            </a:extLst>
          </p:cNvPr>
          <p:cNvSpPr/>
          <p:nvPr/>
        </p:nvSpPr>
        <p:spPr>
          <a:xfrm>
            <a:off x="426719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2879C-B940-4480-93D3-3F141304B269}"/>
              </a:ext>
            </a:extLst>
          </p:cNvPr>
          <p:cNvSpPr/>
          <p:nvPr/>
        </p:nvSpPr>
        <p:spPr>
          <a:xfrm>
            <a:off x="413173" y="2226733"/>
            <a:ext cx="11338561" cy="3592727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E6A5E-C206-4FD7-942A-D0FDDC3976B5}"/>
              </a:ext>
            </a:extLst>
          </p:cNvPr>
          <p:cNvSpPr/>
          <p:nvPr/>
        </p:nvSpPr>
        <p:spPr>
          <a:xfrm>
            <a:off x="4249927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B57B9-4E33-477C-BFC3-6DFDF68C29F8}"/>
              </a:ext>
            </a:extLst>
          </p:cNvPr>
          <p:cNvSpPr/>
          <p:nvPr/>
        </p:nvSpPr>
        <p:spPr>
          <a:xfrm>
            <a:off x="8073135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Cruise RMS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EC989A-6C48-439F-BCF3-37A333574628}"/>
              </a:ext>
            </a:extLst>
          </p:cNvPr>
          <p:cNvGrpSpPr/>
          <p:nvPr/>
        </p:nvGrpSpPr>
        <p:grpSpPr>
          <a:xfrm>
            <a:off x="4197431" y="1291166"/>
            <a:ext cx="3813725" cy="4528294"/>
            <a:chOff x="4197431" y="1291166"/>
            <a:chExt cx="3813725" cy="432422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10CE65-2255-4AE0-BA18-5077A9717BCC}"/>
                </a:ext>
              </a:extLst>
            </p:cNvPr>
            <p:cNvCxnSpPr/>
            <p:nvPr/>
          </p:nvCxnSpPr>
          <p:spPr>
            <a:xfrm>
              <a:off x="4197431" y="1291166"/>
              <a:ext cx="0" cy="43242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C984A5-3657-4BFF-BB11-457319187837}"/>
                </a:ext>
              </a:extLst>
            </p:cNvPr>
            <p:cNvCxnSpPr/>
            <p:nvPr/>
          </p:nvCxnSpPr>
          <p:spPr>
            <a:xfrm>
              <a:off x="8011156" y="1291166"/>
              <a:ext cx="0" cy="43242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DC7530-17E8-4F6F-9BA4-1BD36856FCCD}"/>
              </a:ext>
            </a:extLst>
          </p:cNvPr>
          <p:cNvGrpSpPr/>
          <p:nvPr/>
        </p:nvGrpSpPr>
        <p:grpSpPr>
          <a:xfrm>
            <a:off x="3961187" y="1539292"/>
            <a:ext cx="439315" cy="439315"/>
            <a:chOff x="2937767" y="1540177"/>
            <a:chExt cx="439315" cy="4393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4820B8-E081-4787-9BF9-BFB2EA742353}"/>
                </a:ext>
              </a:extLst>
            </p:cNvPr>
            <p:cNvSpPr/>
            <p:nvPr/>
          </p:nvSpPr>
          <p:spPr>
            <a:xfrm rot="5400000">
              <a:off x="2937767" y="1540177"/>
              <a:ext cx="439315" cy="43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B5E2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1747-EE64-4B6F-A4FD-9618C1FECBF6}"/>
                </a:ext>
              </a:extLst>
            </p:cNvPr>
            <p:cNvSpPr/>
            <p:nvPr/>
          </p:nvSpPr>
          <p:spPr>
            <a:xfrm>
              <a:off x="3090048" y="1628181"/>
              <a:ext cx="156575" cy="26173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58CF41-1421-47A8-9B8A-553F145578FA}"/>
              </a:ext>
            </a:extLst>
          </p:cNvPr>
          <p:cNvGrpSpPr/>
          <p:nvPr/>
        </p:nvGrpSpPr>
        <p:grpSpPr>
          <a:xfrm>
            <a:off x="7756482" y="1539292"/>
            <a:ext cx="439315" cy="439315"/>
            <a:chOff x="2937767" y="1540177"/>
            <a:chExt cx="439315" cy="4393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D039B5-3D21-47FF-AA4E-A5905EA12F64}"/>
                </a:ext>
              </a:extLst>
            </p:cNvPr>
            <p:cNvSpPr/>
            <p:nvPr/>
          </p:nvSpPr>
          <p:spPr>
            <a:xfrm rot="5400000">
              <a:off x="2937767" y="1540177"/>
              <a:ext cx="439315" cy="43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B5E2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97C448-25B1-41C9-9EF4-1B52776C9F4F}"/>
                </a:ext>
              </a:extLst>
            </p:cNvPr>
            <p:cNvSpPr/>
            <p:nvPr/>
          </p:nvSpPr>
          <p:spPr>
            <a:xfrm>
              <a:off x="3090048" y="1628181"/>
              <a:ext cx="156575" cy="26173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B4C94C1-A87F-4B8C-8678-E2F43BF10D62}"/>
              </a:ext>
            </a:extLst>
          </p:cNvPr>
          <p:cNvSpPr txBox="1"/>
          <p:nvPr/>
        </p:nvSpPr>
        <p:spPr>
          <a:xfrm>
            <a:off x="637953" y="2364520"/>
            <a:ext cx="332323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Part of the Cruise RMS team.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Currently undergoing an Angular Training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 </a:t>
            </a:r>
            <a:r>
              <a:rPr lang="en-US" dirty="0">
                <a:solidFill>
                  <a:srgbClr val="FFFFFF"/>
                </a:solidFill>
                <a:latin typeface="Verdana"/>
              </a:rPr>
              <a:t>intend to also work in making the UI as soon as we finish training.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EC9B5-9AEC-4287-8F3F-AC9E3BC56064}"/>
              </a:ext>
            </a:extLst>
          </p:cNvPr>
          <p:cNvSpPr txBox="1"/>
          <p:nvPr/>
        </p:nvSpPr>
        <p:spPr>
          <a:xfrm>
            <a:off x="4451677" y="2364520"/>
            <a:ext cx="33232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team consists of Arun Pratap Singh,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Harekishan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Shivnani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Sunanda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DuttaSen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Rajendra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Mulgali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and Omkar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Chogale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My Mentor and manager is Mr. </a:t>
            </a:r>
            <a:r>
              <a:rPr lang="en-US" dirty="0" err="1">
                <a:solidFill>
                  <a:srgbClr val="FFFFFF"/>
                </a:solidFill>
                <a:latin typeface="Verdana"/>
              </a:rPr>
              <a:t>Harekishan</a:t>
            </a:r>
            <a:r>
              <a:rPr lang="en-US" dirty="0">
                <a:solidFill>
                  <a:srgbClr val="FFFFFF"/>
                </a:solidFill>
                <a:latin typeface="Verdan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Verdana"/>
              </a:rPr>
              <a:t>Shivnani</a:t>
            </a:r>
            <a:r>
              <a:rPr lang="en-US" dirty="0">
                <a:solidFill>
                  <a:srgbClr val="FFFFFF"/>
                </a:solidFill>
                <a:latin typeface="Verdana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0B7BFC-0BBE-4103-AC28-05850004E307}"/>
              </a:ext>
            </a:extLst>
          </p:cNvPr>
          <p:cNvSpPr txBox="1"/>
          <p:nvPr/>
        </p:nvSpPr>
        <p:spPr>
          <a:xfrm>
            <a:off x="8265401" y="2364520"/>
            <a:ext cx="33232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are developing a new Product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It involves Forecasting revenue for Cruise Companies.</a:t>
            </a:r>
          </a:p>
        </p:txBody>
      </p:sp>
    </p:spTree>
    <p:extLst>
      <p:ext uri="{BB962C8B-B14F-4D97-AF65-F5344CB8AC3E}">
        <p14:creationId xmlns:p14="http://schemas.microsoft.com/office/powerpoint/2010/main" val="33004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7B23F-BE29-4428-A931-CEBF36025A3B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ACE13-B0F5-461A-809C-970DAEC181CF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C0EAEB-424B-42DB-9A0F-6380493DE305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Attend and learn Angular for building frontend.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1D234B-573C-4B4A-81D5-DA64B6A587DE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Angular Training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E7698-C5DD-488F-AD23-FBB334FC4923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A3C4B3-FFA8-4179-9026-6890DD671268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02F63-F479-46F5-9112-8CF982744715}"/>
              </a:ext>
            </a:extLst>
          </p:cNvPr>
          <p:cNvGrpSpPr/>
          <p:nvPr/>
        </p:nvGrpSpPr>
        <p:grpSpPr>
          <a:xfrm>
            <a:off x="483786" y="1608668"/>
            <a:ext cx="3657600" cy="3835822"/>
            <a:chOff x="406295" y="1350387"/>
            <a:chExt cx="3657600" cy="38358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3D699-0F2C-430F-86AE-4D39F45B8F6B}"/>
                </a:ext>
              </a:extLst>
            </p:cNvPr>
            <p:cNvGrpSpPr/>
            <p:nvPr/>
          </p:nvGrpSpPr>
          <p:grpSpPr>
            <a:xfrm>
              <a:off x="406295" y="2092868"/>
              <a:ext cx="3657600" cy="3093341"/>
              <a:chOff x="403456" y="3113536"/>
              <a:chExt cx="3078711" cy="269975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3F616E-7F06-4676-99B2-A0494E41E454}"/>
                  </a:ext>
                </a:extLst>
              </p:cNvPr>
              <p:cNvSpPr/>
              <p:nvPr/>
            </p:nvSpPr>
            <p:spPr>
              <a:xfrm>
                <a:off x="403456" y="4009335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 of Order and Historical Pricing files need to be processed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41055-BA48-4DB8-8B04-D9E1E185E6F9}"/>
                  </a:ext>
                </a:extLst>
              </p:cNvPr>
              <p:cNvSpPr txBox="1"/>
              <p:nvPr/>
            </p:nvSpPr>
            <p:spPr>
              <a:xfrm>
                <a:off x="403456" y="3113536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Process 2 new Files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562B7-126B-432E-B10B-0D24E9FC1627}"/>
                  </a:ext>
                </a:extLst>
              </p:cNvPr>
              <p:cNvSpPr txBox="1"/>
              <p:nvPr/>
            </p:nvSpPr>
            <p:spPr>
              <a:xfrm>
                <a:off x="403456" y="5659123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EEF305-49FB-41B2-B84B-5B60FA985683}"/>
                </a:ext>
              </a:extLst>
            </p:cNvPr>
            <p:cNvSpPr/>
            <p:nvPr/>
          </p:nvSpPr>
          <p:spPr>
            <a:xfrm>
              <a:off x="1688137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12B51-2996-4954-872F-C4641D0159B8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CD2DB8-5AF2-48F7-85EB-259AC80ADAA0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945487-CA96-4AE6-9CBC-3767A697A69E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20426C"/>
                    </a:solidFill>
                    <a:latin typeface="Verdana"/>
                  </a:rPr>
                  <a:t>Perform basic analysis on the file, and try to find any potential errors or edge cases it may have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33649E-4A0F-4848-B056-22FC0958B5D8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Analyze Files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9318A3-D966-4CA2-8C5C-F4FF69D6F96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C23252-D0D8-4110-AA7E-1E38DD5ABD2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30739D-3AFF-3744-8A52-1CFAA332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6" y="558658"/>
            <a:ext cx="11352107" cy="660400"/>
          </a:xfrm>
        </p:spPr>
        <p:txBody>
          <a:bodyPr/>
          <a:lstStyle/>
          <a:p>
            <a:r>
              <a:rPr lang="en-US" dirty="0"/>
              <a:t>Core Work Ongoing</a:t>
            </a:r>
          </a:p>
        </p:txBody>
      </p:sp>
      <p:pic>
        <p:nvPicPr>
          <p:cNvPr id="9" name="Graphic 8" descr="Open folder">
            <a:extLst>
              <a:ext uri="{FF2B5EF4-FFF2-40B4-BE49-F238E27FC236}">
                <a16:creationId xmlns:a16="http://schemas.microsoft.com/office/drawing/2014/main" id="{8093F7C4-9B61-37E5-1B38-1002070E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3542" y="1761381"/>
            <a:ext cx="914400" cy="914400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433F8E23-50B7-88D1-19E5-34053D044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0586" y="1813505"/>
            <a:ext cx="914400" cy="914400"/>
          </a:xfrm>
          <a:prstGeom prst="rect">
            <a:avLst/>
          </a:prstGeom>
        </p:spPr>
      </p:pic>
      <p:pic>
        <p:nvPicPr>
          <p:cNvPr id="3" name="Graphic 2" descr="Statistics">
            <a:extLst>
              <a:ext uri="{FF2B5EF4-FFF2-40B4-BE49-F238E27FC236}">
                <a16:creationId xmlns:a16="http://schemas.microsoft.com/office/drawing/2014/main" id="{E9A9FC40-F9D5-63B7-8A04-0095B83CA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384" y="17943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3F4163-ADA1-4A6A-A5C5-FF03FF63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Applications Used</a:t>
            </a:r>
          </a:p>
        </p:txBody>
      </p:sp>
      <p:pic>
        <p:nvPicPr>
          <p:cNvPr id="3074" name="Picture 2" descr="We develop solutions based on Java - Edge1S">
            <a:extLst>
              <a:ext uri="{FF2B5EF4-FFF2-40B4-BE49-F238E27FC236}">
                <a16:creationId xmlns:a16="http://schemas.microsoft.com/office/drawing/2014/main" id="{DEB1CE8C-7751-3992-B69F-F1EEB16D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0511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0F3E6F11-7CF2-E60D-EBFF-BE600357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82" y="3278014"/>
            <a:ext cx="3223967" cy="16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Intellij IDEA - A Comprehensive Guide">
            <a:extLst>
              <a:ext uri="{FF2B5EF4-FFF2-40B4-BE49-F238E27FC236}">
                <a16:creationId xmlns:a16="http://schemas.microsoft.com/office/drawing/2014/main" id="{F9242DF8-A812-4F56-616F-ACADBC9B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49" y="3269083"/>
            <a:ext cx="3000082" cy="16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Hub? Definition, Uses ...">
            <a:extLst>
              <a:ext uri="{FF2B5EF4-FFF2-40B4-BE49-F238E27FC236}">
                <a16:creationId xmlns:a16="http://schemas.microsoft.com/office/drawing/2014/main" id="{548A615C-D3F6-B617-FFE1-C6633920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36" y="3299229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Spring Boot and use cases of Spring Boot? - DevOpsSchool.com">
            <a:extLst>
              <a:ext uri="{FF2B5EF4-FFF2-40B4-BE49-F238E27FC236}">
                <a16:creationId xmlns:a16="http://schemas.microsoft.com/office/drawing/2014/main" id="{BCE31F50-C1AD-9F56-9DEF-C00B8EDE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2" y="660400"/>
            <a:ext cx="3418788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gular — Basic to Advance — Every Concept Explained! — part 1 | by Rushabh  Dabhade | Medium">
            <a:extLst>
              <a:ext uri="{FF2B5EF4-FFF2-40B4-BE49-F238E27FC236}">
                <a16:creationId xmlns:a16="http://schemas.microsoft.com/office/drawing/2014/main" id="{5CD00899-802C-A848-C2A5-3B13C589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60" y="660400"/>
            <a:ext cx="3948996" cy="19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tlassian Jira and Jira Plugins - Jira">
            <a:extLst>
              <a:ext uri="{FF2B5EF4-FFF2-40B4-BE49-F238E27FC236}">
                <a16:creationId xmlns:a16="http://schemas.microsoft.com/office/drawing/2014/main" id="{99C4A34C-1DBB-C2D5-8EAE-579F8CB8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596" y="32955"/>
            <a:ext cx="2416404" cy="9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0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Keeping up with Code </a:t>
              </a:r>
              <a:r>
                <a:rPr lang="en-US" sz="1600" dirty="0">
                  <a:solidFill>
                    <a:srgbClr val="20426C"/>
                  </a:solidFill>
                  <a:latin typeface="Verdana"/>
                </a:rPr>
                <a:t>Q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uality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426C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3593823"/>
            <a:ext cx="5635256" cy="907312"/>
            <a:chOff x="6096000" y="1757916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 failures in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github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pipeline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457550"/>
            <a:ext cx="11352107" cy="660400"/>
          </a:xfrm>
        </p:spPr>
        <p:txBody>
          <a:bodyPr/>
          <a:lstStyle/>
          <a:p>
            <a:r>
              <a:rPr lang="en-US" dirty="0"/>
              <a:t>Technical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All of your code logic for any function must reside within the height of your monitor, and you mustn’t have to scroll. If you do, write functions.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Try to reduce any duplication of code.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Try to induce the feeling of being a developer in your team, rather than a temporary helper.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better to do one thing with accountability than 4 things that you aren’t sure about. Reliability &gt; versatility.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love your code.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say something doesn’t work, without </a:t>
            </a:r>
            <a:r>
              <a:rPr lang="en-US" i="1" dirty="0"/>
              <a:t>completely </a:t>
            </a:r>
            <a:r>
              <a:rPr lang="en-US" dirty="0"/>
              <a:t>making sure it doesn’t.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Outline your test cases before you write them, name the functions first.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Merge with main every now and then if your PRs last long.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8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457550"/>
            <a:ext cx="11352107" cy="660400"/>
          </a:xfrm>
        </p:spPr>
        <p:txBody>
          <a:bodyPr/>
          <a:lstStyle/>
          <a:p>
            <a:r>
              <a:rPr lang="en-US" dirty="0"/>
              <a:t>Technical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US" dirty="0"/>
              <a:t>Every now and then, make sure to check everything is up and running.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Make small Pull requests. Even smaller commits. Try to catch it up with your stories and subtasks in stories.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Simplify things – Complex is fun and exciting. It has a sense of awe. Simple code is understandable and therefore maintainable.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Breaking things down and doing things step by step is always better than combining a few things together. Its okay if work happens slower than expected, as long as it happens right.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Write test cases as soon as you finish writing a file.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Support using a pre-tested pre-existing famous library instead of writing any logic by yourself, only to have more things to test.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Try to reduce the usage of if-statements wherever you can. More branches.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Personal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Being a good listener goes a longer way than we give it credit.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Before you ask request someone anything professionally, make sure they haven’t already done it.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asked </a:t>
            </a:r>
            <a:r>
              <a:rPr lang="en-US" i="1" dirty="0"/>
              <a:t>anything, </a:t>
            </a:r>
            <a:r>
              <a:rPr lang="en-US" dirty="0"/>
              <a:t>be honest about it. Even if the answer sounds disappointing.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14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3.xml><?xml version="1.0" encoding="utf-8"?>
<a:theme xmlns:a="http://schemas.openxmlformats.org/drawingml/2006/main" name="COVER - Hospitality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4.xml><?xml version="1.0" encoding="utf-8"?>
<a:theme xmlns:a="http://schemas.openxmlformats.org/drawingml/2006/main" name="CLIENT - Personalized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Master Template PPT EE.potx" id="{B4695778-EC87-48EA-B70E-387B60BE0C10}" vid="{E25AD7D0-D2F5-42D5-91B2-547B0972270E}"/>
    </a:ext>
  </a:extLst>
</a:theme>
</file>

<file path=ppt/theme/theme5.xml><?xml version="1.0" encoding="utf-8"?>
<a:theme xmlns:a="http://schemas.openxmlformats.org/drawingml/2006/main" name="1_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eaS">
    <a:dk1>
      <a:srgbClr val="7A7B7E"/>
    </a:dk1>
    <a:lt1>
      <a:srgbClr val="FFFFFF"/>
    </a:lt1>
    <a:dk2>
      <a:srgbClr val="0077C8"/>
    </a:dk2>
    <a:lt2>
      <a:srgbClr val="DDDDDA"/>
    </a:lt2>
    <a:accent1>
      <a:srgbClr val="00B5E2"/>
    </a:accent1>
    <a:accent2>
      <a:srgbClr val="E4002B"/>
    </a:accent2>
    <a:accent3>
      <a:srgbClr val="78BE20"/>
    </a:accent3>
    <a:accent4>
      <a:srgbClr val="FF6A13"/>
    </a:accent4>
    <a:accent5>
      <a:srgbClr val="FFB81C"/>
    </a:accent5>
    <a:accent6>
      <a:srgbClr val="20426C"/>
    </a:accent6>
    <a:hlink>
      <a:srgbClr val="0077C8"/>
    </a:hlink>
    <a:folHlink>
      <a:srgbClr val="0077C8"/>
    </a:folHlink>
  </a:clrScheme>
</a:themeOverride>
</file>

<file path=ppt/theme/themeOverride2.xml><?xml version="1.0" encoding="utf-8"?>
<a:themeOverride xmlns:a="http://schemas.openxmlformats.org/drawingml/2006/main">
  <a:clrScheme name="IDeaS">
    <a:dk1>
      <a:srgbClr val="7A7B7E"/>
    </a:dk1>
    <a:lt1>
      <a:srgbClr val="FFFFFF"/>
    </a:lt1>
    <a:dk2>
      <a:srgbClr val="0077C8"/>
    </a:dk2>
    <a:lt2>
      <a:srgbClr val="DDDDDA"/>
    </a:lt2>
    <a:accent1>
      <a:srgbClr val="00B5E2"/>
    </a:accent1>
    <a:accent2>
      <a:srgbClr val="E4002B"/>
    </a:accent2>
    <a:accent3>
      <a:srgbClr val="78BE20"/>
    </a:accent3>
    <a:accent4>
      <a:srgbClr val="FF6A13"/>
    </a:accent4>
    <a:accent5>
      <a:srgbClr val="FFB81C"/>
    </a:accent5>
    <a:accent6>
      <a:srgbClr val="20426C"/>
    </a:accent6>
    <a:hlink>
      <a:srgbClr val="0077C8"/>
    </a:hlink>
    <a:folHlink>
      <a:srgbClr val="0077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532</Words>
  <Application>Microsoft Office PowerPoint</Application>
  <PresentationFormat>Widescreen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Rockwell</vt:lpstr>
      <vt:lpstr>Segoe UI</vt:lpstr>
      <vt:lpstr>Verdana</vt:lpstr>
      <vt:lpstr>Verdana Regular</vt:lpstr>
      <vt:lpstr>Office Theme</vt:lpstr>
      <vt:lpstr>INTERIOR - Content</vt:lpstr>
      <vt:lpstr>COVER - Hospitality</vt:lpstr>
      <vt:lpstr>CLIENT - Personalized</vt:lpstr>
      <vt:lpstr>1_INTERIOR - Content</vt:lpstr>
      <vt:lpstr>Monthly Takeaways</vt:lpstr>
      <vt:lpstr>Agenda </vt:lpstr>
      <vt:lpstr>About me and my Team</vt:lpstr>
      <vt:lpstr>Core Work Ongoing</vt:lpstr>
      <vt:lpstr>Software and Applications Used</vt:lpstr>
      <vt:lpstr>PowerPoint Presentation</vt:lpstr>
      <vt:lpstr>Technical Learnings</vt:lpstr>
      <vt:lpstr>Technical Learnings</vt:lpstr>
      <vt:lpstr>Personal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Takeaways</dc:title>
  <dc:creator>Krishnaraj Thadesar</dc:creator>
  <cp:lastModifiedBy>Krishnaraj Thadesar</cp:lastModifiedBy>
  <cp:revision>4</cp:revision>
  <dcterms:created xsi:type="dcterms:W3CDTF">2024-07-31T15:02:12Z</dcterms:created>
  <dcterms:modified xsi:type="dcterms:W3CDTF">2024-09-04T17:25:18Z</dcterms:modified>
</cp:coreProperties>
</file>